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32"/>
  </p:notesMasterIdLst>
  <p:sldIdLst>
    <p:sldId id="258" r:id="rId6"/>
    <p:sldId id="349" r:id="rId7"/>
    <p:sldId id="337" r:id="rId8"/>
    <p:sldId id="257" r:id="rId9"/>
    <p:sldId id="272" r:id="rId10"/>
    <p:sldId id="275" r:id="rId11"/>
    <p:sldId id="289" r:id="rId12"/>
    <p:sldId id="285" r:id="rId13"/>
    <p:sldId id="345" r:id="rId14"/>
    <p:sldId id="350" r:id="rId15"/>
    <p:sldId id="288" r:id="rId16"/>
    <p:sldId id="4195" r:id="rId17"/>
    <p:sldId id="330" r:id="rId18"/>
    <p:sldId id="333" r:id="rId19"/>
    <p:sldId id="361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60" r:id="rId28"/>
    <p:sldId id="358" r:id="rId29"/>
    <p:sldId id="359" r:id="rId30"/>
    <p:sldId id="3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yap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02B"/>
    <a:srgbClr val="F278C9"/>
    <a:srgbClr val="F482C8"/>
    <a:srgbClr val="EE63D8"/>
    <a:srgbClr val="1D41D5"/>
    <a:srgbClr val="0766D4"/>
    <a:srgbClr val="1552D1"/>
    <a:srgbClr val="1F2DA8"/>
    <a:srgbClr val="4DD60C"/>
    <a:srgbClr val="0F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587" y="0"/>
            <a:ext cx="12192001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Prepared by Teo Yie Wen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3/15/25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Prepared By Teo Yie Wen</a:t>
            </a: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8BC70-996E-43CF-9FAA-3FF21D81C72D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ED52-1D6F-4FF2-86EE-EAC52E758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GIF"/><Relationship Id="rId5" Type="http://schemas.openxmlformats.org/officeDocument/2006/relationships/image" Target="../media/image27.GIF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45440" y="2245995"/>
            <a:ext cx="57677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5400" b="1">
                <a:solidFill>
                  <a:srgbClr val="EA5DEF"/>
                </a:solidFill>
                <a:latin typeface="Microsoft YaHei UI" panose="020B0503020204020204" charset="-122"/>
                <a:ea typeface="Microsoft YaHei UI" panose="020B0503020204020204" charset="-122"/>
              </a:rPr>
              <a:t>Elight Rose</a:t>
            </a:r>
          </a:p>
          <a:p>
            <a:pPr algn="ctr"/>
            <a:r>
              <a:rPr lang="zh-CN" sz="5400" b="1">
                <a:solidFill>
                  <a:srgbClr val="EA5DEF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让你美丽</a:t>
            </a:r>
          </a:p>
          <a:p>
            <a:pPr algn="ctr"/>
            <a:r>
              <a:rPr lang="zh-CN" sz="5400" b="1">
                <a:solidFill>
                  <a:srgbClr val="EA5DEF"/>
                </a:solidFill>
                <a:latin typeface="Microsoft YaHei UI" panose="020B0503020204020204" charset="-122"/>
                <a:ea typeface="Microsoft YaHei UI" panose="020B0503020204020204" charset="-122"/>
              </a:rPr>
              <a:t>也可让你创造财富</a:t>
            </a:r>
          </a:p>
        </p:txBody>
      </p:sp>
      <p:pic>
        <p:nvPicPr>
          <p:cNvPr id="3" name="Picture 2" descr="869b4815e36df9dbd55c931a8702d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588010"/>
            <a:ext cx="4186555" cy="3762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16015" y="311785"/>
            <a:ext cx="4385310" cy="5914390"/>
            <a:chOff x="9789" y="234"/>
            <a:chExt cx="6906" cy="93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rcRect b="4716"/>
            <a:stretch>
              <a:fillRect/>
            </a:stretch>
          </p:blipFill>
          <p:spPr>
            <a:xfrm>
              <a:off x="9789" y="234"/>
              <a:ext cx="6906" cy="931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14503" y="7554"/>
              <a:ext cx="2072" cy="17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altLang="zh-CN" sz="1600" b="1">
                  <a:gradFill>
                    <a:gsLst>
                      <a:gs pos="42000">
                        <a:srgbClr val="EE517C"/>
                      </a:gs>
                      <a:gs pos="0">
                        <a:srgbClr val="F189A7"/>
                      </a:gs>
                      <a:gs pos="100000">
                        <a:srgbClr val="EB1850"/>
                      </a:gs>
                    </a:gsLst>
                    <a:lin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“</a:t>
              </a:r>
              <a:r>
                <a:rPr lang="zh-CN" altLang="en-US" sz="1600" b="1">
                  <a:gradFill>
                    <a:gsLst>
                      <a:gs pos="42000">
                        <a:srgbClr val="EE517C"/>
                      </a:gs>
                      <a:gs pos="0">
                        <a:srgbClr val="F189A7"/>
                      </a:gs>
                      <a:gs pos="100000">
                        <a:srgbClr val="EB1850"/>
                      </a:gs>
                    </a:gsLst>
                    <a:lin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来自细胞的美丽</a:t>
              </a:r>
              <a:r>
                <a:rPr lang="en-US" altLang="zh-CN" sz="1600" b="1">
                  <a:gradFill>
                    <a:gsLst>
                      <a:gs pos="42000">
                        <a:srgbClr val="EE517C"/>
                      </a:gs>
                      <a:gs pos="0">
                        <a:srgbClr val="F189A7"/>
                      </a:gs>
                      <a:gs pos="100000">
                        <a:srgbClr val="EB1850"/>
                      </a:gs>
                    </a:gsLst>
                    <a:lin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”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20200204175449390_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695" y="2506980"/>
            <a:ext cx="2050415" cy="11398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rcRect l="2829" t="18379" r="61325" b="61768"/>
          <a:stretch>
            <a:fillRect/>
          </a:stretch>
        </p:blipFill>
        <p:spPr>
          <a:xfrm>
            <a:off x="5986780" y="2549525"/>
            <a:ext cx="1957070" cy="11112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228975" y="3950970"/>
            <a:ext cx="36601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/>
            <a:r>
              <a:rPr 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抗皱延老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28975" y="998220"/>
            <a:ext cx="3400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/>
            <a:r>
              <a:rPr 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1. </a:t>
            </a:r>
            <a:r>
              <a:rPr lang="zh-CN" alt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强效补水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228975" y="2474595"/>
            <a:ext cx="2341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/>
            <a:r>
              <a:rPr 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强效</a:t>
            </a:r>
            <a:r>
              <a:rPr 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保湿</a:t>
            </a:r>
            <a:r>
              <a:rPr lang="zh-CN" alt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；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6102350" y="2465705"/>
            <a:ext cx="1788160" cy="635000"/>
            <a:chOff x="1866" y="3672"/>
            <a:chExt cx="3916" cy="1642"/>
          </a:xfrm>
        </p:grpSpPr>
        <p:sp>
          <p:nvSpPr>
            <p:cNvPr id="89" name="Up Arrow 88"/>
            <p:cNvSpPr/>
            <p:nvPr/>
          </p:nvSpPr>
          <p:spPr>
            <a:xfrm rot="10800000">
              <a:off x="2038" y="4236"/>
              <a:ext cx="318" cy="741"/>
            </a:xfrm>
            <a:prstGeom prst="upArrow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6" y="3839"/>
              <a:ext cx="662" cy="407"/>
            </a:xfrm>
            <a:prstGeom prst="rect">
              <a:avLst/>
            </a:prstGeom>
          </p:spPr>
        </p:pic>
        <p:sp>
          <p:nvSpPr>
            <p:cNvPr id="91" name="Up Arrow 90"/>
            <p:cNvSpPr/>
            <p:nvPr/>
          </p:nvSpPr>
          <p:spPr>
            <a:xfrm rot="10800000">
              <a:off x="3020" y="4573"/>
              <a:ext cx="318" cy="741"/>
            </a:xfrm>
            <a:prstGeom prst="upArrow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48" y="4019"/>
              <a:ext cx="662" cy="494"/>
            </a:xfrm>
            <a:prstGeom prst="rect">
              <a:avLst/>
            </a:prstGeom>
          </p:spPr>
        </p:pic>
        <p:sp>
          <p:nvSpPr>
            <p:cNvPr id="93" name="Up Arrow 92"/>
            <p:cNvSpPr/>
            <p:nvPr/>
          </p:nvSpPr>
          <p:spPr>
            <a:xfrm rot="10800000">
              <a:off x="4087" y="4236"/>
              <a:ext cx="318" cy="741"/>
            </a:xfrm>
            <a:prstGeom prst="upArrow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15" y="3672"/>
              <a:ext cx="662" cy="494"/>
            </a:xfrm>
            <a:prstGeom prst="rect">
              <a:avLst/>
            </a:prstGeom>
          </p:spPr>
        </p:pic>
        <p:sp>
          <p:nvSpPr>
            <p:cNvPr id="95" name="Up Arrow 94"/>
            <p:cNvSpPr/>
            <p:nvPr/>
          </p:nvSpPr>
          <p:spPr>
            <a:xfrm rot="10800000">
              <a:off x="5292" y="4573"/>
              <a:ext cx="318" cy="741"/>
            </a:xfrm>
            <a:prstGeom prst="upArrow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20" y="4019"/>
              <a:ext cx="662" cy="494"/>
            </a:xfrm>
            <a:prstGeom prst="rect">
              <a:avLst/>
            </a:prstGeom>
          </p:spPr>
        </p:pic>
      </p:grpSp>
      <p:sp>
        <p:nvSpPr>
          <p:cNvPr id="50" name="Down Arrow 49"/>
          <p:cNvSpPr/>
          <p:nvPr/>
        </p:nvSpPr>
        <p:spPr>
          <a:xfrm>
            <a:off x="4074160" y="1520190"/>
            <a:ext cx="424815" cy="594360"/>
          </a:xfrm>
          <a:prstGeom prst="downArrow">
            <a:avLst/>
          </a:prstGeom>
          <a:gradFill>
            <a:gsLst>
              <a:gs pos="100000">
                <a:srgbClr val="7951B8">
                  <a:alpha val="100000"/>
                </a:srgbClr>
              </a:gs>
              <a:gs pos="0">
                <a:srgbClr val="EF5FFC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v2-4f7fda58707b6eb700a99e9321bcf08a_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965" y="1005205"/>
            <a:ext cx="3888740" cy="1217295"/>
          </a:xfrm>
          <a:prstGeom prst="rect">
            <a:avLst/>
          </a:prstGeom>
        </p:spPr>
      </p:pic>
      <p:sp>
        <p:nvSpPr>
          <p:cNvPr id="53" name="Text Box 52"/>
          <p:cNvSpPr txBox="1"/>
          <p:nvPr/>
        </p:nvSpPr>
        <p:spPr>
          <a:xfrm>
            <a:off x="10084435" y="1144270"/>
            <a:ext cx="2041525" cy="706755"/>
          </a:xfrm>
          <a:prstGeom prst="rect">
            <a:avLst/>
          </a:prstGeom>
          <a:noFill/>
          <a:ln w="19050">
            <a:gradFill>
              <a:gsLst>
                <a:gs pos="0">
                  <a:srgbClr val="EF5FFC"/>
                </a:gs>
                <a:gs pos="100000">
                  <a:srgbClr val="9F20BA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LA</a:t>
            </a:r>
            <a:r>
              <a:rPr lang="en-US" altLang="zh-CN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E</a:t>
            </a:r>
            <a:r>
              <a:rPr lang="zh-CN" alt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小水分子团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促进深层补水</a:t>
            </a:r>
          </a:p>
        </p:txBody>
      </p:sp>
      <p:sp>
        <p:nvSpPr>
          <p:cNvPr id="62" name="Text Box 61"/>
          <p:cNvSpPr txBox="1"/>
          <p:nvPr/>
        </p:nvSpPr>
        <p:spPr>
          <a:xfrm>
            <a:off x="10083800" y="2338705"/>
            <a:ext cx="2044700" cy="1322070"/>
          </a:xfrm>
          <a:prstGeom prst="rect">
            <a:avLst/>
          </a:prstGeom>
          <a:noFill/>
          <a:ln w="19050">
            <a:gradFill>
              <a:gsLst>
                <a:gs pos="0">
                  <a:srgbClr val="EF5FFC"/>
                </a:gs>
                <a:gs pos="100000">
                  <a:srgbClr val="9F20BA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玫瑰精华，软毛松藻</a:t>
            </a:r>
            <a:r>
              <a:rPr lang="en-US" altLang="zh-CN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- 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强效补水</a:t>
            </a:r>
          </a:p>
          <a:p>
            <a:pPr algn="ctr"/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保湿剂拉水</a:t>
            </a:r>
            <a:r>
              <a:rPr lang="en-US" altLang="zh-CN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+ 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滋润薄膜</a:t>
            </a:r>
          </a:p>
        </p:txBody>
      </p:sp>
      <p:sp>
        <p:nvSpPr>
          <p:cNvPr id="63" name="Down Arrow 62"/>
          <p:cNvSpPr/>
          <p:nvPr/>
        </p:nvSpPr>
        <p:spPr>
          <a:xfrm>
            <a:off x="4074160" y="3038475"/>
            <a:ext cx="424815" cy="594360"/>
          </a:xfrm>
          <a:prstGeom prst="downArrow">
            <a:avLst/>
          </a:prstGeom>
          <a:gradFill>
            <a:gsLst>
              <a:gs pos="100000">
                <a:srgbClr val="7951B8">
                  <a:alpha val="100000"/>
                </a:srgbClr>
              </a:gs>
              <a:gs pos="0">
                <a:srgbClr val="EF5FFC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4074795" y="4556760"/>
            <a:ext cx="424815" cy="594360"/>
          </a:xfrm>
          <a:prstGeom prst="downArrow">
            <a:avLst/>
          </a:prstGeom>
          <a:gradFill>
            <a:gsLst>
              <a:gs pos="100000">
                <a:srgbClr val="7951B8">
                  <a:alpha val="100000"/>
                </a:srgbClr>
              </a:gs>
              <a:gs pos="0">
                <a:srgbClr val="EF5FFC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 Box 64"/>
          <p:cNvSpPr txBox="1"/>
          <p:nvPr/>
        </p:nvSpPr>
        <p:spPr>
          <a:xfrm>
            <a:off x="3228975" y="5453380"/>
            <a:ext cx="2162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87350" indent="-387350"/>
            <a:r>
              <a:rPr 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5. LAE </a:t>
            </a:r>
            <a:r>
              <a:rPr lang="zh-CN" altLang="en-US" sz="2800" b="1">
                <a:solidFill>
                  <a:srgbClr val="EF5FFC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启动生物机能</a:t>
            </a:r>
          </a:p>
        </p:txBody>
      </p:sp>
      <p:pic>
        <p:nvPicPr>
          <p:cNvPr id="77" name="Picture 76"/>
          <p:cNvPicPr/>
          <p:nvPr/>
        </p:nvPicPr>
        <p:blipFill>
          <a:blip r:embed="rId6"/>
          <a:stretch>
            <a:fillRect/>
          </a:stretch>
        </p:blipFill>
        <p:spPr>
          <a:xfrm>
            <a:off x="5986780" y="5453380"/>
            <a:ext cx="1986915" cy="995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Text Box 78"/>
          <p:cNvSpPr txBox="1"/>
          <p:nvPr/>
        </p:nvSpPr>
        <p:spPr>
          <a:xfrm>
            <a:off x="10099040" y="3766185"/>
            <a:ext cx="2026920" cy="1322070"/>
          </a:xfrm>
          <a:prstGeom prst="rect">
            <a:avLst/>
          </a:prstGeom>
          <a:noFill/>
          <a:ln w="19050">
            <a:gradFill>
              <a:gsLst>
                <a:gs pos="0">
                  <a:srgbClr val="EF5FFC"/>
                </a:gs>
                <a:gs pos="100000">
                  <a:srgbClr val="9F20BA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Matrixyl 3000</a:t>
            </a:r>
            <a:r>
              <a:rPr lang="zh-CN" alt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活性多肽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促进细胞组织，纤维母细胞的补充</a:t>
            </a:r>
          </a:p>
        </p:txBody>
      </p:sp>
      <p:sp>
        <p:nvSpPr>
          <p:cNvPr id="80" name="Text Box 79"/>
          <p:cNvSpPr txBox="1"/>
          <p:nvPr/>
        </p:nvSpPr>
        <p:spPr>
          <a:xfrm>
            <a:off x="10099040" y="5544185"/>
            <a:ext cx="2030095" cy="1014730"/>
          </a:xfrm>
          <a:prstGeom prst="rect">
            <a:avLst/>
          </a:prstGeom>
          <a:noFill/>
          <a:ln w="19050">
            <a:gradFill>
              <a:gsLst>
                <a:gs pos="0">
                  <a:srgbClr val="EF5FFC"/>
                </a:gs>
                <a:gs pos="100000">
                  <a:srgbClr val="9F20BA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LAE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启动细胞自我修复</a:t>
            </a:r>
            <a:r>
              <a:rPr lang="en-US" altLang="zh-CN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&amp; </a:t>
            </a:r>
            <a:r>
              <a:rPr lang="zh-CN" altLang="en-US" sz="2000">
                <a:solidFill>
                  <a:srgbClr val="EF5FFC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生成代谢能力</a:t>
            </a:r>
          </a:p>
        </p:txBody>
      </p:sp>
      <p:sp>
        <p:nvSpPr>
          <p:cNvPr id="16" name="Striped Right Arrow 15"/>
          <p:cNvSpPr/>
          <p:nvPr/>
        </p:nvSpPr>
        <p:spPr>
          <a:xfrm>
            <a:off x="675640" y="-14986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 </a:t>
            </a:r>
            <a:r>
              <a:rPr 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终极特点：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LAE </a:t>
            </a:r>
            <a:r>
              <a:rPr 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科技，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小分子水，-来自细胞健康真正的美丽 </a:t>
            </a: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</p:txBody>
      </p:sp>
      <p:pic>
        <p:nvPicPr>
          <p:cNvPr id="9" name="Picture 8" descr="869b4815e36df9dbd55c931a8702d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  <p:pic>
        <p:nvPicPr>
          <p:cNvPr id="10" name="Picture 9" descr="78a2a80d08ca72a9276ae8c3f640be46.F-Coll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460" y="3741420"/>
            <a:ext cx="2821940" cy="155321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rcRect l="6014" t="7809" r="6029" b="2267"/>
          <a:stretch>
            <a:fillRect/>
          </a:stretch>
        </p:blipFill>
        <p:spPr>
          <a:xfrm>
            <a:off x="220345" y="2094865"/>
            <a:ext cx="2282825" cy="3547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50" grpId="0" bldLvl="0" animBg="1"/>
      <p:bldP spid="50" grpId="1" animBg="1"/>
      <p:bldP spid="53" grpId="0" bldLvl="0" animBg="1"/>
      <p:bldP spid="53" grpId="1" animBg="1"/>
      <p:bldP spid="62" grpId="0" bldLvl="0" animBg="1"/>
      <p:bldP spid="62" grpId="1" animBg="1"/>
      <p:bldP spid="63" grpId="0" bldLvl="0" animBg="1"/>
      <p:bldP spid="63" grpId="1" animBg="1"/>
      <p:bldP spid="64" grpId="0" bldLvl="0" animBg="1"/>
      <p:bldP spid="64" grpId="1" animBg="1"/>
      <p:bldP spid="65" grpId="0"/>
      <p:bldP spid="65" grpId="1"/>
      <p:bldP spid="79" grpId="0" bldLvl="0" animBg="1"/>
      <p:bldP spid="79" grpId="1" animBg="1"/>
      <p:bldP spid="80" grpId="0" bldLvl="0" animBg="1"/>
      <p:bldP spid="8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48000" contrast="72000"/>
          </a:blip>
          <a:srcRect t="10645" b="15953"/>
          <a:stretch>
            <a:fillRect/>
          </a:stretch>
        </p:blipFill>
        <p:spPr>
          <a:xfrm>
            <a:off x="230505" y="5730240"/>
            <a:ext cx="2696845" cy="11118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00785" y="1177290"/>
            <a:ext cx="9970135" cy="4017010"/>
            <a:chOff x="1891" y="1854"/>
            <a:chExt cx="15701" cy="63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lum contrast="12000"/>
            </a:blip>
            <a:srcRect l="43728" t="23188" r="39986" b="48277"/>
            <a:stretch>
              <a:fillRect/>
            </a:stretch>
          </p:blipFill>
          <p:spPr>
            <a:xfrm>
              <a:off x="1891" y="1854"/>
              <a:ext cx="6419" cy="6327"/>
            </a:xfrm>
            <a:prstGeom prst="ellipse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8430" y="3265"/>
              <a:ext cx="9162" cy="3073"/>
              <a:chOff x="8280" y="3265"/>
              <a:chExt cx="9162" cy="3073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8280" y="3265"/>
                <a:ext cx="9162" cy="3019"/>
                <a:chOff x="8280" y="3265"/>
                <a:chExt cx="9162" cy="301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lum bright="-6000" contrast="24000"/>
                </a:blip>
                <a:srcRect l="13411" t="1693" r="32788" b="61393"/>
                <a:stretch>
                  <a:fillRect/>
                </a:stretch>
              </p:blipFill>
              <p:spPr>
                <a:xfrm>
                  <a:off x="14503" y="3265"/>
                  <a:ext cx="2939" cy="3019"/>
                </a:xfrm>
                <a:prstGeom prst="rect">
                  <a:avLst/>
                </a:prstGeom>
              </p:spPr>
            </p:pic>
            <p:sp>
              <p:nvSpPr>
                <p:cNvPr id="4" name="Text Box 3"/>
                <p:cNvSpPr txBox="1"/>
                <p:nvPr/>
              </p:nvSpPr>
              <p:spPr>
                <a:xfrm>
                  <a:off x="8280" y="4509"/>
                  <a:ext cx="8940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3600" b="1" u="sng">
                      <a:solidFill>
                        <a:srgbClr val="D01093"/>
                      </a:solidFill>
                      <a:latin typeface="Bookshelf Symbol 7" panose="05010101010101010101" charset="0"/>
                    </a:rPr>
                    <a:t>美康组</a:t>
                  </a:r>
                  <a:r>
                    <a:rPr lang="zh-CN" altLang="en-US" sz="3600" b="1">
                      <a:latin typeface="Bookshelf Symbol 7" panose="05010101010101010101" charset="0"/>
                    </a:rPr>
                    <a:t>陪伴你一起变</a:t>
                  </a:r>
                </a:p>
              </p:txBody>
            </p:sp>
          </p:grpSp>
          <p:sp>
            <p:nvSpPr>
              <p:cNvPr id="7" name="Rectangles 6"/>
              <p:cNvSpPr/>
              <p:nvPr/>
            </p:nvSpPr>
            <p:spPr>
              <a:xfrm>
                <a:off x="16363" y="6220"/>
                <a:ext cx="570" cy="1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7969" y="577515"/>
            <a:ext cx="5060177" cy="681037"/>
          </a:xfrm>
          <a:prstGeom prst="rect">
            <a:avLst/>
          </a:prstGeom>
          <a:solidFill>
            <a:srgbClr val="F278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MY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4954587" y="1966528"/>
            <a:ext cx="2282825" cy="3547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011" y="-1"/>
            <a:ext cx="5060177" cy="681037"/>
          </a:xfrm>
          <a:prstGeom prst="rect">
            <a:avLst/>
          </a:prstGeom>
          <a:solidFill>
            <a:srgbClr val="F278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MY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5117" y="390025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6014" t="7809" r="6029" b="2267"/>
          <a:stretch>
            <a:fillRect/>
          </a:stretch>
        </p:blipFill>
        <p:spPr>
          <a:xfrm>
            <a:off x="268014" y="101082"/>
            <a:ext cx="867103" cy="13473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33684" r="56164" b="35672"/>
          <a:stretch>
            <a:fillRect/>
          </a:stretch>
        </p:blipFill>
        <p:spPr>
          <a:xfrm>
            <a:off x="4126005" y="293983"/>
            <a:ext cx="3939989" cy="60589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见证</a:t>
            </a:r>
            <a:endParaRPr lang="en-MY" sz="4400" dirty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18" y="815694"/>
            <a:ext cx="7730359" cy="57897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7338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喷</a:t>
            </a:r>
            <a:r>
              <a:rPr lang="en-MY" altLang="zh-CN" sz="2400" dirty="0" err="1">
                <a:latin typeface="+mj-lt"/>
                <a:ea typeface="黑体" panose="02010609060101010101" pitchFamily="49" charset="-122"/>
              </a:rPr>
              <a:t>E’light</a:t>
            </a:r>
            <a:r>
              <a:rPr lang="en-MY" altLang="zh-CN" sz="2400" dirty="0">
                <a:latin typeface="+mj-lt"/>
                <a:ea typeface="黑体" panose="02010609060101010101" pitchFamily="49" charset="-122"/>
              </a:rPr>
              <a:t> Rose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之前</a:t>
            </a:r>
            <a:endParaRPr lang="en-MY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3900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喷</a:t>
            </a:r>
            <a:r>
              <a:rPr lang="en-MY" altLang="zh-CN" sz="2400" dirty="0" err="1">
                <a:latin typeface="+mj-lt"/>
                <a:ea typeface="黑体" panose="02010609060101010101" pitchFamily="49" charset="-122"/>
              </a:rPr>
              <a:t>E’light</a:t>
            </a:r>
            <a:r>
              <a:rPr lang="en-MY" altLang="zh-CN" sz="2400" dirty="0">
                <a:latin typeface="+mj-lt"/>
                <a:ea typeface="黑体" panose="02010609060101010101" pitchFamily="49" charset="-122"/>
              </a:rPr>
              <a:t> Rose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之后</a:t>
            </a:r>
            <a:endParaRPr lang="en-MY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7338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3900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25" y="618968"/>
            <a:ext cx="2696687" cy="5423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55" y="591207"/>
            <a:ext cx="2696687" cy="54233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3380" y="5854164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1836" y="583812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4" b="52887"/>
          <a:stretch>
            <a:fillRect/>
          </a:stretch>
        </p:blipFill>
        <p:spPr>
          <a:xfrm>
            <a:off x="2002220" y="1585135"/>
            <a:ext cx="9931963" cy="42375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34006" y="288854"/>
            <a:ext cx="6981084" cy="6144030"/>
            <a:chOff x="3234006" y="288854"/>
            <a:chExt cx="6981084" cy="61440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69" b="3426"/>
            <a:stretch>
              <a:fillRect/>
            </a:stretch>
          </p:blipFill>
          <p:spPr>
            <a:xfrm>
              <a:off x="3234006" y="288854"/>
              <a:ext cx="6981084" cy="614403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03701" y="6019912"/>
              <a:ext cx="2153646" cy="412972"/>
            </a:xfrm>
            <a:prstGeom prst="rect">
              <a:avLst/>
            </a:prstGeom>
            <a:solidFill>
              <a:srgbClr val="F482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喷</a:t>
              </a:r>
              <a:r>
                <a:rPr kumimoji="0" lang="en-MY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第一天</a:t>
              </a:r>
              <a:endPara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7195" y="6019912"/>
              <a:ext cx="2153646" cy="412972"/>
            </a:xfrm>
            <a:prstGeom prst="rect">
              <a:avLst/>
            </a:prstGeom>
            <a:solidFill>
              <a:srgbClr val="F482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喷</a:t>
              </a:r>
              <a:r>
                <a:rPr kumimoji="0" lang="en-MY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第二天</a:t>
              </a:r>
              <a:endPara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68276" y="6019912"/>
              <a:ext cx="2153646" cy="412972"/>
            </a:xfrm>
            <a:prstGeom prst="rect">
              <a:avLst/>
            </a:prstGeom>
            <a:solidFill>
              <a:srgbClr val="F482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喷</a:t>
              </a:r>
              <a:r>
                <a:rPr kumimoji="0" lang="en-MY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第三天</a:t>
              </a:r>
              <a:endPara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5235" y="2527189"/>
            <a:ext cx="6020435" cy="3616960"/>
            <a:chOff x="772" y="3151"/>
            <a:chExt cx="10380" cy="6417"/>
          </a:xfrm>
        </p:grpSpPr>
        <p:pic>
          <p:nvPicPr>
            <p:cNvPr id="6" name="Picture 5" descr="v2-052ab7f0922fefbfd450b1e7d0f8e06f_720w"/>
            <p:cNvPicPr>
              <a:picLocks noChangeAspect="1"/>
            </p:cNvPicPr>
            <p:nvPr/>
          </p:nvPicPr>
          <p:blipFill>
            <a:blip r:embed="rId5"/>
            <a:srcRect b="12183"/>
            <a:stretch>
              <a:fillRect/>
            </a:stretch>
          </p:blipFill>
          <p:spPr>
            <a:xfrm>
              <a:off x="1696" y="3151"/>
              <a:ext cx="8207" cy="509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lum contrast="42000"/>
            </a:blip>
            <a:srcRect l="28296" t="26793" r="52617" b="41445"/>
            <a:stretch>
              <a:fillRect/>
            </a:stretch>
          </p:blipFill>
          <p:spPr>
            <a:xfrm>
              <a:off x="772" y="5900"/>
              <a:ext cx="3919" cy="36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lum contrast="24000"/>
            </a:blip>
            <a:srcRect l="49516" t="26793" r="29863" b="41445"/>
            <a:stretch>
              <a:fillRect/>
            </a:stretch>
          </p:blipFill>
          <p:spPr>
            <a:xfrm>
              <a:off x="6918" y="5900"/>
              <a:ext cx="4234" cy="3668"/>
            </a:xfrm>
            <a:prstGeom prst="rect">
              <a:avLst/>
            </a:prstGeom>
          </p:spPr>
        </p:pic>
      </p:grpSp>
      <p:pic>
        <p:nvPicPr>
          <p:cNvPr id="22" name="Picture 21" descr="95250ba381dc47f3ac04d454b212d8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488" y="4509521"/>
            <a:ext cx="2345304" cy="1634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lum bright="-12000" contrast="36000"/>
          </a:blip>
          <a:srcRect l="75347" t="66696" r="2556" b="5810"/>
          <a:stretch>
            <a:fillRect/>
          </a:stretch>
        </p:blipFill>
        <p:spPr>
          <a:xfrm>
            <a:off x="7174865" y="2384425"/>
            <a:ext cx="1436370" cy="1476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lum bright="-6000" contrast="12000"/>
          </a:blip>
          <a:srcRect l="64665" t="12640" r="2737" b="21349"/>
          <a:stretch>
            <a:fillRect/>
          </a:stretch>
        </p:blipFill>
        <p:spPr>
          <a:xfrm>
            <a:off x="9893300" y="2694940"/>
            <a:ext cx="1000125" cy="815975"/>
          </a:xfrm>
          <a:prstGeom prst="rect">
            <a:avLst/>
          </a:prstGeom>
        </p:spPr>
      </p:pic>
      <p:sp>
        <p:nvSpPr>
          <p:cNvPr id="28" name="Text Box 32"/>
          <p:cNvSpPr txBox="1"/>
          <p:nvPr/>
        </p:nvSpPr>
        <p:spPr>
          <a:xfrm>
            <a:off x="6913245" y="1554480"/>
            <a:ext cx="1921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小滴的水滴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 </a:t>
            </a:r>
            <a:r>
              <a:rPr 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20-30+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水分子组成的水分子大团</a:t>
            </a:r>
          </a:p>
        </p:txBody>
      </p:sp>
      <p:sp>
        <p:nvSpPr>
          <p:cNvPr id="29" name="Text Box 33"/>
          <p:cNvSpPr txBox="1"/>
          <p:nvPr/>
        </p:nvSpPr>
        <p:spPr>
          <a:xfrm>
            <a:off x="8987790" y="1554480"/>
            <a:ext cx="29324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LAE</a:t>
            </a:r>
            <a:r>
              <a:rPr lang="en-US" altLang="zh-CN" sz="1600" b="1" dirty="0" err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以同相位共振方式打断氢键</a:t>
            </a:r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(Hydrogen bond)</a:t>
            </a:r>
            <a:r>
              <a:rPr lang="en-US" altLang="zh-CN" sz="1600" b="1" dirty="0" err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形成小分子团 </a:t>
            </a:r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 5-6</a:t>
            </a: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小水分子团</a:t>
            </a:r>
          </a:p>
        </p:txBody>
      </p:sp>
      <p:sp>
        <p:nvSpPr>
          <p:cNvPr id="21" name="Striped Right Arrow 20"/>
          <p:cNvSpPr/>
          <p:nvPr>
            <p:custDataLst>
              <p:tags r:id="rId1"/>
            </p:custDataLst>
          </p:nvPr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1: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补水圣品</a:t>
            </a:r>
          </a:p>
        </p:txBody>
      </p:sp>
      <p:pic>
        <p:nvPicPr>
          <p:cNvPr id="2" name="Picture 1" descr="869b4815e36df9dbd55c931a8702d5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36" y="666583"/>
            <a:ext cx="6946232" cy="5209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80082" y="5953292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19762" y="5953292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9"/>
          <a:stretch>
            <a:fillRect/>
          </a:stretch>
        </p:blipFill>
        <p:spPr>
          <a:xfrm>
            <a:off x="2721705" y="643624"/>
            <a:ext cx="3693713" cy="4648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7" b="48323"/>
          <a:stretch>
            <a:fillRect/>
          </a:stretch>
        </p:blipFill>
        <p:spPr>
          <a:xfrm>
            <a:off x="7098863" y="608424"/>
            <a:ext cx="3277473" cy="4648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7338" y="5416391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2446" y="5416391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7338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8488" y="6058072"/>
            <a:ext cx="2958662" cy="476250"/>
          </a:xfrm>
          <a:prstGeom prst="rect">
            <a:avLst/>
          </a:prstGeom>
          <a:solidFill>
            <a:srgbClr val="CE1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7"/>
          <a:stretch>
            <a:fillRect/>
          </a:stretch>
        </p:blipFill>
        <p:spPr>
          <a:xfrm>
            <a:off x="2988441" y="1200414"/>
            <a:ext cx="3308494" cy="4711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8" b="41562"/>
          <a:stretch>
            <a:fillRect/>
          </a:stretch>
        </p:blipFill>
        <p:spPr>
          <a:xfrm>
            <a:off x="6948018" y="1200413"/>
            <a:ext cx="3604696" cy="46705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2295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2545" y="5768975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88748" y="5792370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37" y="1102014"/>
            <a:ext cx="3416679" cy="455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41" y="1102014"/>
            <a:ext cx="3416680" cy="455557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618960-8005-486C-9A75-10CB2AAC16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17" y="815694"/>
            <a:ext cx="3706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C4744">
                    <a:lumMod val="60000"/>
                    <a:lumOff val="4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见证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rgbClr val="AC4744">
                  <a:lumMod val="60000"/>
                  <a:lumOff val="4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014" t="7809" r="6029" b="2267"/>
          <a:stretch>
            <a:fillRect/>
          </a:stretch>
        </p:blipFill>
        <p:spPr>
          <a:xfrm>
            <a:off x="268014" y="390025"/>
            <a:ext cx="867103" cy="13473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2433" y="5624974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之前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4734" y="5624974"/>
            <a:ext cx="2958662" cy="476250"/>
          </a:xfrm>
          <a:prstGeom prst="rect">
            <a:avLst/>
          </a:prstGeom>
          <a:solidFill>
            <a:srgbClr val="F48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喷</a:t>
            </a:r>
            <a:r>
              <a:rPr kumimoji="0" lang="en-MY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E’light</a:t>
            </a:r>
            <a:r>
              <a:rPr kumimoji="0" lang="en-MY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Rose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之后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3565830" y="386684"/>
            <a:ext cx="2551869" cy="5094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7608130" y="386684"/>
            <a:ext cx="2551870" cy="50942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372124"/>
            <a:ext cx="1800067" cy="456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6014" t="7809" r="6029" b="2267"/>
          <a:stretch>
            <a:fillRect/>
          </a:stretch>
        </p:blipFill>
        <p:spPr>
          <a:xfrm>
            <a:off x="414068" y="354243"/>
            <a:ext cx="867103" cy="13473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38600" t="18204" r="39157" b="23779"/>
          <a:stretch>
            <a:fillRect/>
          </a:stretch>
        </p:blipFill>
        <p:spPr>
          <a:xfrm>
            <a:off x="765175" y="1132840"/>
            <a:ext cx="3896995" cy="57175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rcRect l="6014" t="7809" r="6029" b="2267"/>
          <a:stretch>
            <a:fillRect/>
          </a:stretch>
        </p:blipFill>
        <p:spPr>
          <a:xfrm>
            <a:off x="6804025" y="1280160"/>
            <a:ext cx="2628265" cy="40836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974715" y="5406390"/>
            <a:ext cx="45212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EE63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</a:rPr>
              <a:t>Elight Rose</a:t>
            </a:r>
            <a:endParaRPr lang="zh-CN" sz="4000" b="1">
              <a:solidFill>
                <a:srgbClr val="EE63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charset="-122"/>
              <a:ea typeface="Microsoft YaHei UI" panose="020B0503020204020204" charset="-122"/>
            </a:endParaRPr>
          </a:p>
          <a:p>
            <a:pPr algn="ctr"/>
            <a:r>
              <a:rPr lang="zh-CN" sz="4000" b="1">
                <a:solidFill>
                  <a:srgbClr val="EE63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</a:rPr>
              <a:t>升级版本</a:t>
            </a:r>
          </a:p>
        </p:txBody>
      </p:sp>
      <p:sp>
        <p:nvSpPr>
          <p:cNvPr id="21" name="Striped Right Arrow 20"/>
          <p:cNvSpPr/>
          <p:nvPr>
            <p:custDataLst>
              <p:tags r:id="rId1"/>
            </p:custDataLst>
          </p:nvPr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2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：天然成分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4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合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1</a:t>
            </a:r>
          </a:p>
        </p:txBody>
      </p:sp>
      <p:pic>
        <p:nvPicPr>
          <p:cNvPr id="3" name="Picture 2" descr="869b4815e36df9dbd55c931a8702d5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8" r="12848" b="13890"/>
          <a:stretch>
            <a:fillRect/>
          </a:stretch>
        </p:blipFill>
        <p:spPr>
          <a:xfrm>
            <a:off x="2943225" y="2756535"/>
            <a:ext cx="5785485" cy="29946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947035" y="5698490"/>
            <a:ext cx="5782310" cy="398780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                           </a:t>
            </a:r>
            <a:r>
              <a:rPr lang="zh-CN" altLang="en-US" sz="2000" b="1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表皮层</a:t>
            </a:r>
            <a:r>
              <a:rPr lang="en-US" altLang="zh-CN" sz="2000" b="1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                       </a:t>
            </a:r>
            <a:r>
              <a:rPr lang="zh-CN" altLang="en-US"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真皮层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 algn="l"/>
            <a:r>
              <a:rPr lang="en-US"/>
              <a:t>Prepared by Teo Yie Wen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943225" y="1302385"/>
            <a:ext cx="578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Matrixyl 3000</a:t>
            </a:r>
            <a:r>
              <a:rPr lang="zh-CN" altLang="en-US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活性肽，</a:t>
            </a:r>
            <a:r>
              <a:rPr lang="zh-CN" altLang="en-US" sz="24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分子结构小</a:t>
            </a:r>
            <a:endParaRPr lang="zh-CN" altLang="en-US" sz="2400" b="1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</a:rPr>
              <a:t>亲脂性</a:t>
            </a:r>
            <a:r>
              <a:rPr lang="zh-CN" altLang="en-US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，易渗透从表皮层</a:t>
            </a:r>
            <a:r>
              <a:rPr lang="en-US" altLang="zh-CN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至</a:t>
            </a:r>
            <a:r>
              <a:rPr lang="en-US" altLang="zh-CN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真皮层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能在真皮层启动抗皱作用</a:t>
            </a:r>
          </a:p>
        </p:txBody>
      </p:sp>
      <p:sp>
        <p:nvSpPr>
          <p:cNvPr id="21" name="Striped Right Arrow 20"/>
          <p:cNvSpPr/>
          <p:nvPr/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3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：优质活性肽</a:t>
            </a:r>
          </a:p>
        </p:txBody>
      </p:sp>
      <p:pic>
        <p:nvPicPr>
          <p:cNvPr id="22" name="Picture 21" descr="869b4815e36df9dbd55c931a8702d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76650" y="2009140"/>
            <a:ext cx="5181600" cy="43513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4155" t="16052" r="15094" b="16945"/>
          <a:stretch>
            <a:fillRect/>
          </a:stretch>
        </p:blipFill>
        <p:spPr>
          <a:xfrm>
            <a:off x="1080770" y="1237615"/>
            <a:ext cx="10273030" cy="547306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031355" y="3626485"/>
            <a:ext cx="533400" cy="446405"/>
          </a:xfrm>
          <a:prstGeom prst="rightArrow">
            <a:avLst/>
          </a:prstGeom>
          <a:solidFill>
            <a:srgbClr val="74F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299325" y="4178300"/>
            <a:ext cx="533400" cy="446405"/>
          </a:xfrm>
          <a:prstGeom prst="rightArrow">
            <a:avLst/>
          </a:prstGeom>
          <a:solidFill>
            <a:srgbClr val="74F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564755" y="4624705"/>
            <a:ext cx="533400" cy="446405"/>
          </a:xfrm>
          <a:prstGeom prst="rightArrow">
            <a:avLst/>
          </a:prstGeom>
          <a:solidFill>
            <a:srgbClr val="74F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>
            <p:custDataLst>
              <p:tags r:id="rId1"/>
            </p:custDataLst>
          </p:nvPr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3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：优质活性肽</a:t>
            </a:r>
          </a:p>
        </p:txBody>
      </p:sp>
      <p:pic>
        <p:nvPicPr>
          <p:cNvPr id="9" name="Picture 8" descr="869b4815e36df9dbd55c931a8702d5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660" y="1311275"/>
            <a:ext cx="4672965" cy="52571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2235" y="3090545"/>
            <a:ext cx="595757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BBC新闻邀请了来自英国皮肤科医师协会（British Association of Dermatologists - BAD）的皮肤科专家Dr. Justine Kluk科普了护肤品原料中</a:t>
            </a:r>
            <a:r>
              <a:rPr lang="zh-CN" alt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提出：</a:t>
            </a:r>
            <a:r>
              <a:rPr lang="en-US" sz="24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“真正有效”的</a:t>
            </a:r>
            <a:r>
              <a:rPr lang="zh-CN" altLang="en-US" sz="24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抗皱</a:t>
            </a:r>
            <a:r>
              <a:rPr lang="en-US" sz="2400" b="1">
                <a:solidFill>
                  <a:srgbClr val="1D41D5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成分</a:t>
            </a:r>
            <a:r>
              <a:rPr 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：这款皮肤科专家都力荐的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Matrixyl®</a:t>
            </a:r>
            <a:r>
              <a:rPr 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！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02235" y="1311275"/>
            <a:ext cx="5957570" cy="12915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新的實驗見證</a:t>
            </a:r>
            <a:r>
              <a:rPr lang="zh-CN" altLang="en-US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，使用</a:t>
            </a:r>
            <a:r>
              <a:rPr lang="en-US" altLang="zh-CN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en-US" altLang="zh-CN" sz="2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Matrixyl 3000</a:t>
            </a:r>
            <a:endParaRPr lang="en-US" sz="2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  <a:p>
            <a:r>
              <a:rPr lang="zh-CN" altLang="en-US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通过重建乳突层胶原纤维</a:t>
            </a:r>
            <a:r>
              <a:rPr lang="en-US" altLang="zh-CN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- </a:t>
            </a:r>
            <a:r>
              <a:rPr lang="zh-CN" altLang="en-US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抗皱</a:t>
            </a:r>
          </a:p>
          <a:p>
            <a:r>
              <a:rPr lang="en-US" sz="2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僅僅1個月，減齡2年！</a:t>
            </a:r>
          </a:p>
        </p:txBody>
      </p:sp>
      <p:sp>
        <p:nvSpPr>
          <p:cNvPr id="4" name="Striped Right Arrow 3"/>
          <p:cNvSpPr/>
          <p:nvPr>
            <p:custDataLst>
              <p:tags r:id="rId2"/>
            </p:custDataLst>
          </p:nvPr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3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：优质活性肽</a:t>
            </a:r>
          </a:p>
        </p:txBody>
      </p:sp>
      <p:pic>
        <p:nvPicPr>
          <p:cNvPr id="7" name="Picture 6" descr="869b4815e36df9dbd55c931a8702d5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772400" y="0"/>
            <a:ext cx="4114800" cy="365125"/>
          </a:xfrm>
        </p:spPr>
        <p:txBody>
          <a:bodyPr/>
          <a:lstStyle/>
          <a:p>
            <a:r>
              <a:rPr lang="en-US"/>
              <a:t>Prepared by Teo Yie Wen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800" y="65087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7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013325" y="3748405"/>
            <a:ext cx="975995" cy="3235325"/>
            <a:chOff x="6245" y="2084"/>
            <a:chExt cx="1537" cy="50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6771" t="8381" r="37600" b="6714"/>
            <a:stretch>
              <a:fillRect/>
            </a:stretch>
          </p:blipFill>
          <p:spPr>
            <a:xfrm>
              <a:off x="6245" y="2084"/>
              <a:ext cx="1537" cy="5095"/>
            </a:xfrm>
            <a:prstGeom prst="rect">
              <a:avLst/>
            </a:prstGeom>
          </p:spPr>
        </p:pic>
        <p:sp>
          <p:nvSpPr>
            <p:cNvPr id="10" name="Text Box 9"/>
            <p:cNvSpPr txBox="1"/>
            <p:nvPr/>
          </p:nvSpPr>
          <p:spPr>
            <a:xfrm>
              <a:off x="6262" y="4546"/>
              <a:ext cx="1440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612A8C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456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7320" y="2512695"/>
            <a:ext cx="1174750" cy="3036570"/>
            <a:chOff x="3949" y="4680"/>
            <a:chExt cx="1850" cy="47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2200" t="7571" r="33838" b="1171"/>
            <a:stretch>
              <a:fillRect/>
            </a:stretch>
          </p:blipFill>
          <p:spPr>
            <a:xfrm>
              <a:off x="3949" y="4680"/>
              <a:ext cx="1850" cy="4783"/>
            </a:xfrm>
            <a:prstGeom prst="rect">
              <a:avLst/>
            </a:prstGeom>
          </p:spPr>
        </p:pic>
        <p:sp>
          <p:nvSpPr>
            <p:cNvPr id="12" name="Text Box 11"/>
            <p:cNvSpPr txBox="1"/>
            <p:nvPr/>
          </p:nvSpPr>
          <p:spPr>
            <a:xfrm>
              <a:off x="4179" y="6447"/>
              <a:ext cx="1345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120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330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22085" y="1831340"/>
            <a:ext cx="2012950" cy="1597660"/>
            <a:chOff x="572" y="3441"/>
            <a:chExt cx="3170" cy="25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2" y="3441"/>
              <a:ext cx="3170" cy="2516"/>
            </a:xfrm>
            <a:prstGeom prst="rect">
              <a:avLst/>
            </a:prstGeom>
          </p:spPr>
        </p:pic>
        <p:sp>
          <p:nvSpPr>
            <p:cNvPr id="19" name="Text Box 18"/>
            <p:cNvSpPr txBox="1"/>
            <p:nvPr/>
          </p:nvSpPr>
          <p:spPr>
            <a:xfrm>
              <a:off x="1047" y="3543"/>
              <a:ext cx="236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</a:rPr>
                <a:t>50 g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</a:rPr>
                <a:t>RM 1,639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6855" y="4418965"/>
            <a:ext cx="957580" cy="2503170"/>
            <a:chOff x="6343" y="6867"/>
            <a:chExt cx="1508" cy="39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rcRect l="29489" t="8221" r="28599" b="15864"/>
            <a:stretch>
              <a:fillRect/>
            </a:stretch>
          </p:blipFill>
          <p:spPr>
            <a:xfrm>
              <a:off x="6343" y="6867"/>
              <a:ext cx="1508" cy="3943"/>
            </a:xfrm>
            <a:prstGeom prst="rect">
              <a:avLst/>
            </a:prstGeom>
          </p:spPr>
        </p:pic>
        <p:sp>
          <p:nvSpPr>
            <p:cNvPr id="25" name="Text Box 24"/>
            <p:cNvSpPr txBox="1"/>
            <p:nvPr/>
          </p:nvSpPr>
          <p:spPr>
            <a:xfrm>
              <a:off x="6363" y="7387"/>
              <a:ext cx="1440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612A8C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235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14475" y="1074420"/>
            <a:ext cx="969010" cy="3303270"/>
            <a:chOff x="1946" y="1919"/>
            <a:chExt cx="1526" cy="520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rcRect l="34667" r="36000"/>
            <a:stretch>
              <a:fillRect/>
            </a:stretch>
          </p:blipFill>
          <p:spPr>
            <a:xfrm>
              <a:off x="1946" y="1919"/>
              <a:ext cx="1526" cy="5202"/>
            </a:xfrm>
            <a:prstGeom prst="rect">
              <a:avLst/>
            </a:prstGeom>
          </p:spPr>
        </p:pic>
        <p:sp>
          <p:nvSpPr>
            <p:cNvPr id="28" name="Text Box 27"/>
            <p:cNvSpPr txBox="1"/>
            <p:nvPr/>
          </p:nvSpPr>
          <p:spPr>
            <a:xfrm>
              <a:off x="2054" y="3678"/>
              <a:ext cx="1345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515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27020" y="4742180"/>
            <a:ext cx="1644650" cy="2029460"/>
            <a:chOff x="3577" y="7477"/>
            <a:chExt cx="2590" cy="31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rcRect l="22357" t="29913" r="24892" b="25019"/>
            <a:stretch>
              <a:fillRect/>
            </a:stretch>
          </p:blipFill>
          <p:spPr>
            <a:xfrm>
              <a:off x="3577" y="7477"/>
              <a:ext cx="2591" cy="3196"/>
            </a:xfrm>
            <a:prstGeom prst="rect">
              <a:avLst/>
            </a:prstGeom>
          </p:spPr>
        </p:pic>
        <p:sp>
          <p:nvSpPr>
            <p:cNvPr id="31" name="Text Box 30"/>
            <p:cNvSpPr txBox="1"/>
            <p:nvPr/>
          </p:nvSpPr>
          <p:spPr>
            <a:xfrm>
              <a:off x="4185" y="7821"/>
              <a:ext cx="1345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402</a:t>
              </a:r>
            </a:p>
          </p:txBody>
        </p:sp>
      </p:grpSp>
      <p:pic>
        <p:nvPicPr>
          <p:cNvPr id="104" name="Picture 103"/>
          <p:cNvPicPr/>
          <p:nvPr/>
        </p:nvPicPr>
        <p:blipFill>
          <a:blip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3110230" y="1079500"/>
            <a:ext cx="1082040" cy="3417570"/>
            <a:chOff x="4520" y="1919"/>
            <a:chExt cx="1704" cy="538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3634" t="695" r="33152" b="27586"/>
            <a:stretch>
              <a:fillRect/>
            </a:stretch>
          </p:blipFill>
          <p:spPr>
            <a:xfrm>
              <a:off x="4520" y="1919"/>
              <a:ext cx="1704" cy="5383"/>
            </a:xfrm>
            <a:prstGeom prst="rect">
              <a:avLst/>
            </a:prstGeom>
          </p:spPr>
        </p:pic>
        <p:sp>
          <p:nvSpPr>
            <p:cNvPr id="37" name="Text Box 36"/>
            <p:cNvSpPr txBox="1"/>
            <p:nvPr/>
          </p:nvSpPr>
          <p:spPr>
            <a:xfrm>
              <a:off x="4682" y="3157"/>
              <a:ext cx="1345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587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33490" y="4503420"/>
            <a:ext cx="2110740" cy="1245870"/>
            <a:chOff x="8010" y="6653"/>
            <a:chExt cx="3324" cy="196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9540" t="38384" r="9976" b="39394"/>
            <a:stretch>
              <a:fillRect/>
            </a:stretch>
          </p:blipFill>
          <p:spPr>
            <a:xfrm>
              <a:off x="8010" y="6653"/>
              <a:ext cx="3324" cy="1963"/>
            </a:xfrm>
            <a:prstGeom prst="rect">
              <a:avLst/>
            </a:prstGeom>
          </p:spPr>
        </p:pic>
        <p:sp>
          <p:nvSpPr>
            <p:cNvPr id="40" name="Text Box 39"/>
            <p:cNvSpPr txBox="1"/>
            <p:nvPr/>
          </p:nvSpPr>
          <p:spPr>
            <a:xfrm>
              <a:off x="8920" y="6787"/>
              <a:ext cx="236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995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411970" y="1681480"/>
            <a:ext cx="2282825" cy="4068389"/>
            <a:chOff x="14308" y="2662"/>
            <a:chExt cx="4153" cy="678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rcRect l="6014" t="6151" r="6029" b="2267"/>
            <a:stretch>
              <a:fillRect/>
            </a:stretch>
          </p:blipFill>
          <p:spPr>
            <a:xfrm>
              <a:off x="14308" y="2662"/>
              <a:ext cx="4153" cy="6780"/>
            </a:xfrm>
            <a:prstGeom prst="rect">
              <a:avLst/>
            </a:prstGeom>
          </p:spPr>
        </p:pic>
        <p:sp>
          <p:nvSpPr>
            <p:cNvPr id="45" name="Text Box 44"/>
            <p:cNvSpPr txBox="1"/>
            <p:nvPr/>
          </p:nvSpPr>
          <p:spPr>
            <a:xfrm>
              <a:off x="14449" y="4965"/>
              <a:ext cx="2376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1D41D5"/>
                  </a:solidFill>
                  <a:effectLst/>
                  <a:latin typeface="Microsoft YaHei UI" panose="020B0503020204020204" charset="-122"/>
                  <a:ea typeface="Microsoft YaHei UI" panose="020B0503020204020204" charset="-122"/>
                </a:rPr>
                <a:t>100 ml</a:t>
              </a:r>
            </a:p>
            <a:p>
              <a:pPr algn="ctr"/>
              <a:r>
                <a:rPr lang="en-US" sz="2000" b="1">
                  <a:solidFill>
                    <a:srgbClr val="1D41D5"/>
                  </a:solidFill>
                  <a:effectLst/>
                  <a:latin typeface="Microsoft YaHei UI" panose="020B0503020204020204" charset="-122"/>
                  <a:ea typeface="Microsoft YaHei UI" panose="020B0503020204020204" charset="-122"/>
                </a:rPr>
                <a:t>RM 206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11370" y="1501140"/>
            <a:ext cx="1860550" cy="1963420"/>
            <a:chOff x="7262" y="2364"/>
            <a:chExt cx="2930" cy="309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2610" t="9543" r="4286" b="2781"/>
            <a:stretch>
              <a:fillRect/>
            </a:stretch>
          </p:blipFill>
          <p:spPr>
            <a:xfrm>
              <a:off x="7262" y="2364"/>
              <a:ext cx="2931" cy="3093"/>
            </a:xfrm>
            <a:prstGeom prst="rect">
              <a:avLst/>
            </a:prstGeom>
          </p:spPr>
        </p:pic>
        <p:sp>
          <p:nvSpPr>
            <p:cNvPr id="48" name="Text Box 47"/>
            <p:cNvSpPr txBox="1"/>
            <p:nvPr/>
          </p:nvSpPr>
          <p:spPr>
            <a:xfrm>
              <a:off x="8009" y="3038"/>
              <a:ext cx="1440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612A8C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ml</a:t>
              </a:r>
            </a:p>
            <a:p>
              <a:pPr algn="ctr"/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 285</a:t>
              </a:r>
            </a:p>
          </p:txBody>
        </p:sp>
      </p:grpSp>
      <p:sp>
        <p:nvSpPr>
          <p:cNvPr id="50" name="Up Arrow 49"/>
          <p:cNvSpPr/>
          <p:nvPr/>
        </p:nvSpPr>
        <p:spPr>
          <a:xfrm>
            <a:off x="9478645" y="5158740"/>
            <a:ext cx="1350010" cy="1656080"/>
          </a:xfrm>
          <a:prstGeom prst="upArrow">
            <a:avLst>
              <a:gd name="adj1" fmla="val 58043"/>
              <a:gd name="adj2" fmla="val 5000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</a:rPr>
              <a:t>LAE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</a:rPr>
              <a:t>High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</a:rPr>
              <a:t>Value</a:t>
            </a:r>
          </a:p>
        </p:txBody>
      </p:sp>
      <p:sp>
        <p:nvSpPr>
          <p:cNvPr id="52" name="Down Arrow 51"/>
          <p:cNvSpPr/>
          <p:nvPr/>
        </p:nvSpPr>
        <p:spPr>
          <a:xfrm>
            <a:off x="10710545" y="5650230"/>
            <a:ext cx="924560" cy="1121410"/>
          </a:xfrm>
          <a:prstGeom prst="downArrow">
            <a:avLst>
              <a:gd name="adj1" fmla="val 66483"/>
              <a:gd name="adj2" fmla="val 5000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>
                <a:latin typeface="Microsoft YaHei UI" panose="020B0503020204020204" charset="-122"/>
                <a:ea typeface="Microsoft YaHei UI" panose="020B0503020204020204" charset="-122"/>
              </a:rPr>
              <a:t>Low</a:t>
            </a:r>
          </a:p>
          <a:p>
            <a:pPr algn="ctr"/>
            <a:r>
              <a:rPr lang="en-US" sz="1300" b="1">
                <a:latin typeface="Microsoft YaHei UI" panose="020B0503020204020204" charset="-122"/>
                <a:ea typeface="Microsoft YaHei UI" panose="020B0503020204020204" charset="-122"/>
              </a:rPr>
              <a:t>Price</a:t>
            </a:r>
          </a:p>
        </p:txBody>
      </p:sp>
      <p:sp>
        <p:nvSpPr>
          <p:cNvPr id="6" name="Striped Right Arrow 5"/>
          <p:cNvSpPr/>
          <p:nvPr>
            <p:custDataLst>
              <p:tags r:id="rId1"/>
            </p:custDataLst>
          </p:nvPr>
        </p:nvSpPr>
        <p:spPr>
          <a:xfrm>
            <a:off x="675640" y="173990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Elight Rose 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3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：优质活性肽</a:t>
            </a:r>
          </a:p>
        </p:txBody>
      </p:sp>
      <p:pic>
        <p:nvPicPr>
          <p:cNvPr id="7" name="Picture 6" descr="869b4815e36df9dbd55c931a8702d5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2-7eec7a3cad397fd58366c1d687f3d10a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980" y="2344420"/>
            <a:ext cx="5482590" cy="26314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51340" y="6519545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2005" y="-43180"/>
            <a:ext cx="4114800" cy="365125"/>
          </a:xfrm>
        </p:spPr>
        <p:txBody>
          <a:bodyPr/>
          <a:lstStyle/>
          <a:p>
            <a:r>
              <a:rPr lang="en-US"/>
              <a:t>Prepared by Teo Yie Wen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225" y="2344420"/>
            <a:ext cx="7021195" cy="152717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00660" y="5889625"/>
            <a:ext cx="30835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④ </a:t>
            </a:r>
            <a:r>
              <a:rPr lang="zh-CN" altLang="en-US" sz="16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让皮肤</a:t>
            </a:r>
            <a:r>
              <a:rPr lang="zh-CN" altLang="en-US" sz="2000" b="1" u="sng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自身新陈代谢活跃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200660" y="5227955"/>
            <a:ext cx="36747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>
                <a:solidFill>
                  <a:srgbClr val="C00000"/>
                </a:solidFill>
                <a:latin typeface="Calibri" panose="020F0502020204030204" charset="0"/>
                <a:ea typeface="等线" panose="02010600030101010101" charset="-122"/>
                <a:cs typeface="等线" panose="02010600030101010101" charset="-122"/>
              </a:rPr>
              <a:t>①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zh-CN" altLang="en-US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提供给肌肤的</a:t>
            </a:r>
            <a:r>
              <a:rPr lang="zh-CN" altLang="en-US" b="1" u="sng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有效物质加乘效果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3691890" y="5889625"/>
            <a:ext cx="32670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⑤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zh-CN" altLang="en-US" sz="2000" b="1" u="sng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加强细胞修复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和 愈合能力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7334885" y="5889625"/>
            <a:ext cx="485902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07975" indent="-307975" algn="l"/>
            <a:r>
              <a:rPr lang="en-US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⑥</a:t>
            </a:r>
            <a:r>
              <a:rPr 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sz="2000" b="1" u="sng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活化纤维母细胞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分泌胶原纤维 和 弹性纤维，有助淡化细纹</a:t>
            </a:r>
            <a:r>
              <a:rPr 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撫平凹凸狀的肌膚表面</a:t>
            </a:r>
            <a:endParaRPr lang="en-US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4605020" y="5227955"/>
            <a:ext cx="3647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 algn="l" fontAlgn="base">
              <a:buFont typeface="Arial" panose="020B0604020202020204" pitchFamily="34" charset="0"/>
            </a:pPr>
            <a:r>
              <a:rPr lang="en-US" altLang="zh-CN" b="1">
                <a:solidFill>
                  <a:srgbClr val="C00000"/>
                </a:solidFill>
                <a:latin typeface="Calibri" panose="020F0502020204030204" charset="0"/>
                <a:ea typeface="等线" panose="02010600030101010101" charset="-122"/>
                <a:cs typeface="等线" panose="02010600030101010101" charset="-122"/>
                <a:sym typeface="+mn-ea"/>
              </a:rPr>
              <a:t>②</a:t>
            </a:r>
            <a:r>
              <a:rPr lang="en-US" altLang="zh-CN">
                <a:solidFill>
                  <a:schemeClr val="tx1"/>
                </a:solidFill>
                <a:latin typeface="Calibri" panose="020F0502020204030204" charset="0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促进微血管扩张，</a:t>
            </a:r>
            <a:r>
              <a:rPr lang="zh-CN" altLang="en-US" b="1" u="sng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血液循环</a:t>
            </a:r>
            <a:r>
              <a:rPr lang="zh-CN" altLang="en-US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，脸色红润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8378190" y="5227955"/>
            <a:ext cx="3816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3675" indent="-193675" algn="l" fontAlgn="base">
              <a:buFont typeface="Arial" panose="020B0604020202020204" pitchFamily="34" charset="0"/>
            </a:pPr>
            <a:r>
              <a:rPr lang="en-US" altLang="zh-CN" b="1">
                <a:solidFill>
                  <a:srgbClr val="C00000"/>
                </a:solidFill>
                <a:latin typeface="Calibri" panose="020F0502020204030204" charset="0"/>
                <a:ea typeface="等线" panose="02010600030101010101" charset="-122"/>
                <a:cs typeface="等线" panose="02010600030101010101" charset="-122"/>
                <a:sym typeface="+mn-ea"/>
              </a:rPr>
              <a:t>③ </a:t>
            </a:r>
            <a:r>
              <a:rPr lang="zh-CN" altLang="en-US" b="1" u="sng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加强氧气吸收</a:t>
            </a:r>
            <a:r>
              <a:rPr lang="zh-CN" altLang="en-US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，改善肤色暗沉。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570980" y="1131570"/>
            <a:ext cx="1280795" cy="3613150"/>
          </a:xfrm>
          <a:prstGeom prst="downArrow">
            <a:avLst/>
          </a:prstGeom>
          <a:solidFill>
            <a:srgbClr val="FFFF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Microsoft JhengHei" panose="020B0604030504040204" charset="-120"/>
                <a:cs typeface="Arial Black" panose="020B0A04020102020204" charset="0"/>
              </a:rPr>
              <a:t>L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Microsoft JhengHei" panose="020B0604030504040204" charset="-120"/>
                <a:cs typeface="Arial Black" panose="020B0A04020102020204" charset="0"/>
              </a:rPr>
              <a:t>A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Microsoft JhengHei" panose="020B0604030504040204" charset="-120"/>
                <a:cs typeface="Arial Black" panose="020B0A04020102020204" charset="0"/>
              </a:rPr>
              <a:t>E</a:t>
            </a:r>
          </a:p>
          <a:p>
            <a:pPr algn="ctr"/>
            <a:r>
              <a:rPr lang="zh-CN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Microsoft JhengHei" panose="020B0604030504040204" charset="-120"/>
                <a:cs typeface="Arial Black" panose="020B0A04020102020204" charset="0"/>
              </a:rPr>
              <a:t>渗透肌肤</a:t>
            </a:r>
          </a:p>
          <a:p>
            <a:pPr algn="ctr"/>
            <a:r>
              <a:rPr lang="en-US" altLang="zh-CN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Microsoft JhengHei" panose="020B0604030504040204" charset="-120"/>
                <a:cs typeface="Arial Black" panose="020B0A04020102020204" charset="0"/>
              </a:rPr>
              <a:t>7 CM</a:t>
            </a:r>
          </a:p>
        </p:txBody>
      </p:sp>
      <p:sp>
        <p:nvSpPr>
          <p:cNvPr id="90" name="Text Box 89"/>
          <p:cNvSpPr txBox="1"/>
          <p:nvPr/>
        </p:nvSpPr>
        <p:spPr>
          <a:xfrm>
            <a:off x="7569835" y="1131570"/>
            <a:ext cx="5799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rgbClr val="1D41D5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强化细胞健康让肌肤美丽；</a:t>
            </a:r>
          </a:p>
          <a:p>
            <a:r>
              <a:rPr lang="zh-CN" altLang="en-US" sz="3000" b="1">
                <a:solidFill>
                  <a:srgbClr val="1D41D5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从细胞根本解决皮肤问题。</a:t>
            </a:r>
          </a:p>
        </p:txBody>
      </p:sp>
      <p:sp>
        <p:nvSpPr>
          <p:cNvPr id="16" name="Striped Right Arrow 15"/>
          <p:cNvSpPr/>
          <p:nvPr/>
        </p:nvSpPr>
        <p:spPr>
          <a:xfrm>
            <a:off x="675640" y="55245"/>
            <a:ext cx="11385550" cy="1063625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Elight Rose 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4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LAE </a:t>
            </a:r>
            <a:r>
              <a:rPr 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科技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-来自细胞健康真正的美丽 </a:t>
            </a: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</p:txBody>
      </p:sp>
      <p:pic>
        <p:nvPicPr>
          <p:cNvPr id="17" name="Picture 16" descr="869b4815e36df9dbd55c931a8702d5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8" grpId="0"/>
      <p:bldP spid="39" grpId="0"/>
      <p:bldP spid="39" grpId="1"/>
      <p:bldP spid="42" grpId="0"/>
      <p:bldP spid="44" grpId="0"/>
      <p:bldP spid="44" grpId="1"/>
      <p:bldP spid="45" grpId="0"/>
      <p:bldP spid="45" grpId="1"/>
      <p:bldP spid="46" grpId="0" bldLvl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wellclean.com/wp-content/themes/artgallery_3.0/images/car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85" y="1625600"/>
            <a:ext cx="3608070" cy="164909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405" y="1383665"/>
            <a:ext cx="1002030" cy="1693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15" r="18154"/>
          <a:stretch>
            <a:fillRect/>
          </a:stretch>
        </p:blipFill>
        <p:spPr>
          <a:xfrm>
            <a:off x="135255" y="1327150"/>
            <a:ext cx="1905635" cy="17824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5565" y="913765"/>
            <a:ext cx="4716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1. </a:t>
            </a:r>
            <a:r>
              <a:rPr lang="zh-CN" alt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输送营养素的速度差别：</a:t>
            </a:r>
          </a:p>
        </p:txBody>
      </p:sp>
      <p:pic>
        <p:nvPicPr>
          <p:cNvPr id="51" name="Picture 50" descr="v2-4f7fda58707b6eb700a99e9321bcf08a_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930" y="3589020"/>
            <a:ext cx="3513455" cy="121729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33600" y="3089910"/>
            <a:ext cx="6185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2. </a:t>
            </a:r>
            <a:r>
              <a:rPr lang="zh-CN" alt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大小水分子团补水和输送水份的差别：</a:t>
            </a:r>
          </a:p>
        </p:txBody>
      </p:sp>
      <p:pic>
        <p:nvPicPr>
          <p:cNvPr id="8" name="Content Placeholder 4" descr="1HS24B0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345" y="3344545"/>
            <a:ext cx="2257425" cy="14617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561965" y="5196205"/>
            <a:ext cx="3634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155" indent="-351155"/>
            <a:r>
              <a:rPr lang="en-US" sz="2400">
                <a:solidFill>
                  <a:srgbClr val="C0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3. </a:t>
            </a:r>
            <a:r>
              <a: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强化</a:t>
            </a:r>
            <a:r>
              <a:rPr lang="zh-CN" alt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细胞自我调节与修复能力</a:t>
            </a:r>
            <a:r>
              <a:rPr lang="en-US" altLang="zh-CN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-</a:t>
            </a:r>
            <a:r>
              <a:rPr lang="zh-CN" altLang="en-US" sz="24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从细胞根本去解决皮肤问题</a:t>
            </a:r>
          </a:p>
        </p:txBody>
      </p:sp>
      <p:pic>
        <p:nvPicPr>
          <p:cNvPr id="11" name="Picture 10" descr="v2-7eec7a3cad397fd58366c1d687f3d10a_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5110" y="5130165"/>
            <a:ext cx="2613660" cy="1547495"/>
          </a:xfrm>
          <a:prstGeom prst="rect">
            <a:avLst/>
          </a:prstGeom>
        </p:spPr>
      </p:pic>
      <p:sp>
        <p:nvSpPr>
          <p:cNvPr id="16" name="Striped Right Arrow 15"/>
          <p:cNvSpPr/>
          <p:nvPr>
            <p:custDataLst>
              <p:tags r:id="rId1"/>
            </p:custDataLst>
          </p:nvPr>
        </p:nvSpPr>
        <p:spPr>
          <a:xfrm>
            <a:off x="675640" y="55245"/>
            <a:ext cx="11385550" cy="902970"/>
          </a:xfrm>
          <a:prstGeom prst="stripedRightArrow">
            <a:avLst>
              <a:gd name="adj1" fmla="val 65253"/>
              <a:gd name="adj2" fmla="val 50925"/>
            </a:avLst>
          </a:prstGeom>
          <a:gradFill>
            <a:gsLst>
              <a:gs pos="0">
                <a:srgbClr val="F278C9"/>
              </a:gs>
              <a:gs pos="43000">
                <a:srgbClr val="F278C9">
                  <a:lumMod val="59000"/>
                </a:srgbClr>
              </a:gs>
              <a:gs pos="100000">
                <a:schemeClr val="bg1">
                  <a:alpha val="100000"/>
                </a:schemeClr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Elight Rose 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特点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4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：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LAE </a:t>
            </a:r>
            <a:r>
              <a:rPr 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科技</a:t>
            </a:r>
            <a:r>
              <a:rPr lang="en-US" altLang="zh-CN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-来自细胞健康真正的美丽 </a:t>
            </a: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</p:txBody>
      </p:sp>
      <p:pic>
        <p:nvPicPr>
          <p:cNvPr id="17" name="Picture 16" descr="869b4815e36df9dbd55c931a8702d5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769620"/>
            <a:ext cx="2691130" cy="279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67237582049_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1679</Words>
  <Application>Microsoft Office PowerPoint</Application>
  <PresentationFormat>寬螢幕</PresentationFormat>
  <Paragraphs>244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26</vt:i4>
      </vt:variant>
    </vt:vector>
  </HeadingPairs>
  <TitlesOfParts>
    <vt:vector size="31" baseType="lpstr">
      <vt:lpstr>Office Theme</vt:lpstr>
      <vt:lpstr>1_Office Theme</vt:lpstr>
      <vt:lpstr>2_Office Theme</vt:lpstr>
      <vt:lpstr>Default Design</vt:lpstr>
      <vt:lpstr>3_Office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Microsoft Office User</cp:lastModifiedBy>
  <cp:revision>161</cp:revision>
  <dcterms:created xsi:type="dcterms:W3CDTF">2022-10-23T05:57:00Z</dcterms:created>
  <dcterms:modified xsi:type="dcterms:W3CDTF">2025-03-14T16:40:53Z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EFE2E482617B4B828EDCA4B9B27D419E_13</vt:lpwstr>
  </property>
  <property fmtid="{D5CDD505-2E9C-101B-9397-08002B2CF9AE}" pid="3" name="KSOProductBuildVer">
    <vt:lpwstr>2057-12.2.0.19805</vt:lpwstr>
  </property>
</Properties>
</file>